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23" r:id="rId3"/>
    <p:sldId id="324" r:id="rId4"/>
    <p:sldId id="326" r:id="rId5"/>
    <p:sldId id="327" r:id="rId6"/>
    <p:sldId id="30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732E-4597-824B-A601-39430CFC5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A3C073-DFE1-A248-BDA7-DBBC2465F1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73DC7-E403-0B46-9A2A-EE31965B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9B916-B284-2F4A-B9C0-89B280F1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45968-D0A2-D440-97DE-EF1ACF728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692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99EB7-9AAA-314C-A4F9-CB2A7A864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3E12B-6F7F-5841-A7A1-D69AE6F201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0A69C-732D-2A4B-BA45-B297173E3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B9C32-66CD-4241-A9F0-72D7DA9F0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077B8-EF77-EE4B-BA35-B377269BD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773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BF2CF4-868C-A545-860F-D833984E93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07E938-A4D2-5D4C-9464-09CA36EFC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77470-B463-DE49-98D3-A6DDB5BEA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8640D-CDF9-E842-9A9A-39CB41C67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F43AA-1369-EC41-B63A-C3DD94D6D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64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8BE15-DAE8-944B-9F19-1C1ACD2B0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07CD7-9083-324A-8048-D39057919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CA1EC-0ACC-F749-B435-31EEE7E6B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52DED-17FA-6A46-8BBE-572798781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1C4B8-EC4A-434F-AB6E-F49C191AF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39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5E468-54DB-9449-991D-5B6D52A7F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D28DD-B208-DC4A-86AA-F1E99268A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FCFD1-ECD5-5D41-AC23-B1CCC977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20323-149C-7741-972F-3267E70AE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706D6-65FF-8641-8273-4B0756F46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669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9E399-D3CE-EE4D-964D-6F42A73B3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285CB-871A-814E-BF2E-A28E9F9587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9183C3-00BE-7247-9DDF-91E2D04B19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FB42DE-6603-D54B-8C97-3A6EC5F5B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FE524-87F6-3A47-945E-59C9031A3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9A990-B04E-7E48-BF47-671D756DE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588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2433C-BBFE-334A-9E88-2306BBC31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28F79-8A9F-5842-96BE-E5C493B46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906CA6-B93A-5843-A334-04D7024A9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D438FB-4B2D-404F-B4AE-9881D5ECA2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5C574-0D44-F942-AA88-3E6CEB6765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0AD1BB-AD06-4C4A-8AB7-E94A833DE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03CF03-1F2A-B04D-BE58-39EA52D2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C4E776-2FE1-4E49-95F6-52CCE3EA6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169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D461-3133-934C-984C-3342739A6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860517-E125-214F-AEE2-9A81827B9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00D69C-F3ED-4148-8221-3593145EB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24F265-E82B-AC4A-8FCC-508C87EC7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900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CC46DD-F014-964C-8031-3F2B78110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886F42-E8B8-264A-BAC4-E5AD85D11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58F46-C551-8148-92C8-11CD91F7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268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A4EC4-C91B-D746-B01D-223F5E492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4B63E-A3DB-7947-8599-E12EDFC97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3E737-321E-9C45-ADA4-9AD4310D5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614C30-A8D0-0845-A4AA-5590F0B97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D2599-F18B-874D-B2B8-9718DA3E8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0BA599-20AE-4B40-ADA9-C1AC2505A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665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9675B-6437-364F-8E90-E2D1DE6B1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01133A-09BB-EB4B-BE67-C36C6740EB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6A41B6-CDD1-D447-9CCA-D282E541B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427DBE-7ADB-D144-A126-6F53AD512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E9E085-B1DA-014F-8C34-8F5FD00C3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98B89-F47A-CE45-9642-D14399A72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55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082966-B222-9D49-ABFA-DCBDC98EB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86662-3E14-064F-87D2-ABA34DA1C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EB3E1-3BDA-D546-A96F-70F490D4D3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2D2BB-028D-8B43-BDEA-FB07252EAA1B}" type="datetimeFigureOut">
              <a:rPr lang="en-US" smtClean="0"/>
              <a:t>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6A25E-4B58-2B41-AE36-341599412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0ECAD-E4B2-2245-9245-CFE0CDD6D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A656C-9D89-7243-8E32-6DF89E7FC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08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741413-BED9-7D4A-83B4-8BD4B5A39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C8C61D-CD5B-2841-BD1E-1D9133DDC4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Programming and Data Analysis for Modern Neuroscience</a:t>
            </a:r>
          </a:p>
          <a:p>
            <a:r>
              <a:rPr lang="en-US" dirty="0"/>
              <a:t>Spring 2020</a:t>
            </a:r>
          </a:p>
        </p:txBody>
      </p:sp>
    </p:spTree>
    <p:extLst>
      <p:ext uri="{BB962C8B-B14F-4D97-AF65-F5344CB8AC3E}">
        <p14:creationId xmlns:p14="http://schemas.microsoft.com/office/powerpoint/2010/main" val="2538089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A4F7A93-65DD-2546-9BA2-6BDA979D9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156" y="983974"/>
            <a:ext cx="8693426" cy="48900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40AE4A4-1CC4-0541-8A79-B3E5CF7C2C36}"/>
              </a:ext>
            </a:extLst>
          </p:cNvPr>
          <p:cNvSpPr txBox="1"/>
          <p:nvPr/>
        </p:nvSpPr>
        <p:spPr>
          <a:xfrm>
            <a:off x="8284264" y="1648311"/>
            <a:ext cx="27266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Probability of data given a model.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34A026-926C-4C4C-819A-6F65126B64A1}"/>
              </a:ext>
            </a:extLst>
          </p:cNvPr>
          <p:cNvSpPr txBox="1"/>
          <p:nvPr/>
        </p:nvSpPr>
        <p:spPr>
          <a:xfrm>
            <a:off x="8284264" y="3963194"/>
            <a:ext cx="2953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Likelihood of a model given data.</a:t>
            </a:r>
          </a:p>
        </p:txBody>
      </p:sp>
    </p:spTree>
    <p:extLst>
      <p:ext uri="{BB962C8B-B14F-4D97-AF65-F5344CB8AC3E}">
        <p14:creationId xmlns:p14="http://schemas.microsoft.com/office/powerpoint/2010/main" val="1873205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CF1D4E-7E83-7D49-9749-889A246E0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983" y="753229"/>
            <a:ext cx="7070034" cy="535154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70558B7-5559-1441-970A-092D1AA44A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4864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Which model is most likely?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20113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D44118-7F10-0F46-AE79-8221A92675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475"/>
          <a:stretch/>
        </p:blipFill>
        <p:spPr>
          <a:xfrm>
            <a:off x="2560984" y="753229"/>
            <a:ext cx="7066993" cy="302364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0518A78-C61F-4E47-9178-4E28128A3A9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4864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Likelihood (L)</a:t>
            </a:r>
          </a:p>
          <a:p>
            <a:endParaRPr lang="en-US" sz="36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BBE1743-1704-BC47-9409-34CDA425F998}"/>
                  </a:ext>
                </a:extLst>
              </p:cNvPr>
              <p:cNvSpPr txBox="1"/>
              <p:nvPr/>
            </p:nvSpPr>
            <p:spPr>
              <a:xfrm>
                <a:off x="839497" y="4732160"/>
                <a:ext cx="9889054" cy="138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Consider a set of measurements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8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80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8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,…</m:t>
                    </m:r>
                  </m:oMath>
                </a14:m>
                <a:endParaRPr lang="en-US" sz="2800" dirty="0">
                  <a:solidFill>
                    <a:schemeClr val="accent1"/>
                  </a:solidFill>
                  <a:latin typeface="Cambria Math" panose="02040503050406030204" pitchFamily="18" charset="0"/>
                </a:endParaRPr>
              </a:p>
              <a:p>
                <a:r>
                  <a:rPr lang="en-US" sz="28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The likelihood (</a:t>
                </a:r>
                <a:r>
                  <a:rPr lang="en-US" sz="2800" i="1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L </a:t>
                </a:r>
                <a:r>
                  <a:rPr lang="en-US" sz="28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) that these data came from a </a:t>
                </a:r>
                <a:r>
                  <a:rPr lang="en-US" sz="2800" i="1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pdf</a:t>
                </a:r>
                <a:r>
                  <a:rPr lang="en-US" sz="28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  (or </a:t>
                </a:r>
                <a:r>
                  <a:rPr lang="en-US" sz="2800" i="1" dirty="0" err="1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pmf</a:t>
                </a:r>
                <a:r>
                  <a:rPr lang="en-US" sz="2800" i="1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  </a:t>
                </a:r>
                <a:r>
                  <a:rPr lang="en-US" sz="28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) is</a:t>
                </a:r>
              </a:p>
              <a:p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,…</m:t>
                        </m:r>
                      </m:e>
                    </m:d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800" b="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800" b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…=</m:t>
                    </m:r>
                    <m:r>
                      <a:rPr lang="en-US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𝑝𝑑𝑓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m:rPr>
                        <m:nor/>
                      </m:rPr>
                      <a:rPr lang="en-US" sz="2800" b="0" dirty="0">
                        <a:solidFill>
                          <a:schemeClr val="tx1"/>
                        </a:solidFill>
                      </a:rPr>
                      <m:t> </m:t>
                    </m:r>
                    <m:r>
                      <a:rPr lang="en-US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𝑝𝑑𝑓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2800" b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endParaRPr lang="en-US" sz="28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BBE1743-1704-BC47-9409-34CDA425F9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497" y="4732160"/>
                <a:ext cx="9889054" cy="1384995"/>
              </a:xfrm>
              <a:prstGeom prst="rect">
                <a:avLst/>
              </a:prstGeom>
              <a:blipFill>
                <a:blip r:embed="rId3"/>
                <a:stretch>
                  <a:fillRect l="-1154" t="-4545" r="-256" b="-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D366448-FBBF-5F4E-8F15-72F7BCD4C9A7}"/>
              </a:ext>
            </a:extLst>
          </p:cNvPr>
          <p:cNvCxnSpPr/>
          <p:nvPr/>
        </p:nvCxnSpPr>
        <p:spPr>
          <a:xfrm flipH="1" flipV="1">
            <a:off x="5635487" y="2991678"/>
            <a:ext cx="308113" cy="184867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7169F7-747D-E14B-B4AA-AEEBA0A2EFFB}"/>
              </a:ext>
            </a:extLst>
          </p:cNvPr>
          <p:cNvCxnSpPr>
            <a:cxnSpLocks/>
          </p:cNvCxnSpPr>
          <p:nvPr/>
        </p:nvCxnSpPr>
        <p:spPr>
          <a:xfrm flipH="1" flipV="1">
            <a:off x="6023113" y="2991678"/>
            <a:ext cx="379481" cy="184868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550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D44118-7F10-0F46-AE79-8221A92675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475"/>
          <a:stretch/>
        </p:blipFill>
        <p:spPr>
          <a:xfrm>
            <a:off x="2560984" y="753229"/>
            <a:ext cx="7066993" cy="302364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0518A78-C61F-4E47-9178-4E28128A3A9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4864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Loglikelihood (LL)</a:t>
            </a:r>
          </a:p>
          <a:p>
            <a:endParaRPr lang="en-US" sz="36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D366448-FBBF-5F4E-8F15-72F7BCD4C9A7}"/>
              </a:ext>
            </a:extLst>
          </p:cNvPr>
          <p:cNvCxnSpPr>
            <a:cxnSpLocks/>
          </p:cNvCxnSpPr>
          <p:nvPr/>
        </p:nvCxnSpPr>
        <p:spPr>
          <a:xfrm flipV="1">
            <a:off x="5635487" y="2991679"/>
            <a:ext cx="1" cy="17691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7169F7-747D-E14B-B4AA-AEEBA0A2EFFB}"/>
              </a:ext>
            </a:extLst>
          </p:cNvPr>
          <p:cNvCxnSpPr>
            <a:cxnSpLocks/>
          </p:cNvCxnSpPr>
          <p:nvPr/>
        </p:nvCxnSpPr>
        <p:spPr>
          <a:xfrm flipH="1" flipV="1">
            <a:off x="6023114" y="2991678"/>
            <a:ext cx="72886" cy="176916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EDA4E44-04F7-0442-A854-12C2110CCA8B}"/>
                  </a:ext>
                </a:extLst>
              </p:cNvPr>
              <p:cNvSpPr txBox="1"/>
              <p:nvPr/>
            </p:nvSpPr>
            <p:spPr>
              <a:xfrm>
                <a:off x="521559" y="4674483"/>
                <a:ext cx="11610807" cy="19268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Consider a set of measurements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8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80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8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,…</m:t>
                    </m:r>
                  </m:oMath>
                </a14:m>
                <a:endParaRPr lang="en-US" sz="2800" dirty="0">
                  <a:solidFill>
                    <a:schemeClr val="accent1"/>
                  </a:solidFill>
                  <a:latin typeface="Cambria Math" panose="02040503050406030204" pitchFamily="18" charset="0"/>
                </a:endParaRPr>
              </a:p>
              <a:p>
                <a:r>
                  <a:rPr lang="en-US" sz="28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The loglikelihood (</a:t>
                </a:r>
                <a:r>
                  <a:rPr lang="en-US" sz="2800" i="1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LL </a:t>
                </a:r>
                <a:r>
                  <a:rPr lang="en-US" sz="28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) that these data came from a </a:t>
                </a:r>
                <a:r>
                  <a:rPr lang="en-US" sz="2800" i="1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pdf</a:t>
                </a:r>
                <a:r>
                  <a:rPr lang="en-US" sz="28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  (or </a:t>
                </a:r>
                <a:r>
                  <a:rPr lang="en-US" sz="2800" i="1" dirty="0" err="1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pmf</a:t>
                </a:r>
                <a:r>
                  <a:rPr lang="en-US" sz="2800" i="1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  </a:t>
                </a:r>
                <a:r>
                  <a:rPr lang="en-US" sz="2800" dirty="0">
                    <a:solidFill>
                      <a:schemeClr val="accent1"/>
                    </a:solidFill>
                    <a:latin typeface="Cambria Math" panose="02040503050406030204" pitchFamily="18" charset="0"/>
                  </a:rPr>
                  <a:t>) is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,…</m:t>
                              </m:r>
                            </m:e>
                          </m:d>
                        </m:e>
                      </m:d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2800" b="0" dirty="0">
                              <a:solidFill>
                                <a:schemeClr val="tx1"/>
                              </a:solidFill>
                            </a:rPr>
                            <m:t> </m:t>
                          </m:r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2800" b="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…</m:t>
                          </m:r>
                        </m:e>
                      </m:d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nor/>
                            </m:rPr>
                            <a:rPr lang="en-US" sz="2800" b="0" dirty="0">
                              <a:solidFill>
                                <a:schemeClr val="tx1"/>
                              </a:solidFill>
                            </a:rPr>
                            <m:t> </m:t>
                          </m:r>
                        </m:e>
                      </m:d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𝑙𝑜𝑔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d>
                            <m:dPr>
                              <m:ctrlP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2800" b="0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</m:e>
                      </m:d>
                      <m:r>
                        <a:rPr lang="en-US" sz="28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+…</m:t>
                      </m:r>
                    </m:oMath>
                  </m:oMathPara>
                </a14:m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r>
                  <a:rPr lang="en-US" sz="2800" b="0" dirty="0">
                    <a:solidFill>
                      <a:schemeClr val="tx1"/>
                    </a:solidFill>
                  </a:rPr>
                  <a:t>			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𝑙𝑜𝑔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𝑝𝑑𝑓</m:t>
                        </m:r>
                        <m:d>
                          <m:dPr>
                            <m:ctrlP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  <m:r>
                          <m:rPr>
                            <m:nor/>
                          </m:rPr>
                          <a:rPr lang="en-US" sz="2800" b="0" dirty="0">
                            <a:solidFill>
                              <a:schemeClr val="tx1"/>
                            </a:solidFill>
                          </a:rPr>
                          <m:t> </m:t>
                        </m:r>
                      </m:e>
                    </m:d>
                    <m:r>
                      <a:rPr lang="en-US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𝑙𝑜𝑔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𝑝𝑑𝑓</m:t>
                        </m:r>
                        <m:d>
                          <m:dPr>
                            <m:ctrlP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8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m:rPr>
                                <m:nor/>
                              </m:rPr>
                              <a:rPr lang="en-US" sz="2800" b="0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</m:e>
                    </m:d>
                    <m:r>
                      <a:rPr lang="en-US" sz="28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+…</m:t>
                    </m:r>
                  </m:oMath>
                </a14:m>
                <a:endParaRPr lang="en-US" sz="2800" b="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EDA4E44-04F7-0442-A854-12C2110CCA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559" y="4674483"/>
                <a:ext cx="11610807" cy="1926810"/>
              </a:xfrm>
              <a:prstGeom prst="rect">
                <a:avLst/>
              </a:prstGeom>
              <a:blipFill>
                <a:blip r:embed="rId3"/>
                <a:stretch>
                  <a:fillRect l="-984" t="-3268" b="-45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475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95F74-8270-9048-AB27-26CD1848C9A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4864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Maximum Likelihood Estimation (MLE)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03504-CEA4-124F-8C3F-99DE4CAC4A14}"/>
              </a:ext>
            </a:extLst>
          </p:cNvPr>
          <p:cNvSpPr txBox="1"/>
          <p:nvPr/>
        </p:nvSpPr>
        <p:spPr>
          <a:xfrm>
            <a:off x="696330" y="954030"/>
            <a:ext cx="10515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accent1"/>
                </a:solidFill>
              </a:rPr>
              <a:t>Goal</a:t>
            </a:r>
            <a:r>
              <a:rPr lang="en-US" sz="2400" dirty="0"/>
              <a:t>: find distribution parameters that maximize the likelihood of </a:t>
            </a:r>
            <a:r>
              <a:rPr lang="en-US" sz="2400" b="1" i="1" dirty="0"/>
              <a:t>all</a:t>
            </a:r>
            <a:r>
              <a:rPr lang="en-US" sz="2400" dirty="0"/>
              <a:t> the data.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F429FD-753B-8A4B-B5F7-6024B523EE9E}"/>
              </a:ext>
            </a:extLst>
          </p:cNvPr>
          <p:cNvSpPr txBox="1"/>
          <p:nvPr/>
        </p:nvSpPr>
        <p:spPr>
          <a:xfrm>
            <a:off x="1663390" y="1669907"/>
            <a:ext cx="8176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C00000"/>
                </a:solidFill>
                <a:sym typeface="Wingdings" pitchFamily="2" charset="2"/>
              </a:rPr>
              <a:t> </a:t>
            </a:r>
            <a:r>
              <a:rPr lang="en-US" b="1" i="1" dirty="0">
                <a:solidFill>
                  <a:srgbClr val="C00000"/>
                </a:solidFill>
              </a:rPr>
              <a:t>Fitting a histogram of your data is </a:t>
            </a:r>
            <a:r>
              <a:rPr lang="en-US" b="1" i="1" u="sng" dirty="0">
                <a:solidFill>
                  <a:srgbClr val="C00000"/>
                </a:solidFill>
              </a:rPr>
              <a:t>NOT</a:t>
            </a:r>
            <a:r>
              <a:rPr lang="en-US" b="1" i="1" dirty="0">
                <a:solidFill>
                  <a:srgbClr val="C00000"/>
                </a:solidFill>
              </a:rPr>
              <a:t> as good as fitting the data themselves !!!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95E79F7-D737-D14E-9655-DC1A39E9D95B}"/>
              </a:ext>
            </a:extLst>
          </p:cNvPr>
          <p:cNvGrpSpPr/>
          <p:nvPr/>
        </p:nvGrpSpPr>
        <p:grpSpPr>
          <a:xfrm>
            <a:off x="543585" y="2429816"/>
            <a:ext cx="5102852" cy="3829666"/>
            <a:chOff x="699699" y="2429816"/>
            <a:chExt cx="5102852" cy="382966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990EE8-8BD9-B849-B87E-A656B5A5DF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26"/>
            <a:stretch/>
          </p:blipFill>
          <p:spPr>
            <a:xfrm>
              <a:off x="947854" y="2429816"/>
              <a:ext cx="4854697" cy="3829666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1D7554-AB1C-BC42-BF2F-A3011BF6006F}"/>
                </a:ext>
              </a:extLst>
            </p:cNvPr>
            <p:cNvSpPr txBox="1"/>
            <p:nvPr/>
          </p:nvSpPr>
          <p:spPr>
            <a:xfrm rot="16200000">
              <a:off x="537219" y="4011574"/>
              <a:ext cx="6019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counts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77E4275-BDE8-7545-81F6-11136D4D9A19}"/>
              </a:ext>
            </a:extLst>
          </p:cNvPr>
          <p:cNvGrpSpPr/>
          <p:nvPr/>
        </p:nvGrpSpPr>
        <p:grpSpPr>
          <a:xfrm>
            <a:off x="5954130" y="2151019"/>
            <a:ext cx="5477727" cy="4341856"/>
            <a:chOff x="5954130" y="2151019"/>
            <a:chExt cx="5477727" cy="434185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E6381F4-4F8C-4A4C-B8C6-E35E5D89D3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69" r="11231"/>
            <a:stretch/>
          </p:blipFill>
          <p:spPr>
            <a:xfrm>
              <a:off x="6325890" y="2151019"/>
              <a:ext cx="5105967" cy="4341856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B1FCC3-BED9-FC48-81B9-1F03120D9952}"/>
                </a:ext>
              </a:extLst>
            </p:cNvPr>
            <p:cNvSpPr txBox="1"/>
            <p:nvPr/>
          </p:nvSpPr>
          <p:spPr>
            <a:xfrm rot="16200000">
              <a:off x="5867567" y="3847359"/>
              <a:ext cx="5116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PDF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6137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166</Words>
  <Application>Microsoft Macintosh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 Theme</vt:lpstr>
      <vt:lpstr>Maximum Likelihood Estimation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Optimization and Maximum Likelihood Estimation</dc:title>
  <dc:creator>Goldschen, Marcel</dc:creator>
  <cp:lastModifiedBy>Goldschen, Marcel</cp:lastModifiedBy>
  <cp:revision>13</cp:revision>
  <dcterms:created xsi:type="dcterms:W3CDTF">2020-02-10T02:37:15Z</dcterms:created>
  <dcterms:modified xsi:type="dcterms:W3CDTF">2020-02-20T05:38:05Z</dcterms:modified>
</cp:coreProperties>
</file>

<file path=docProps/thumbnail.jpeg>
</file>